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0" r:id="rId15"/>
    <p:sldId id="271" r:id="rId16"/>
    <p:sldId id="273" r:id="rId17"/>
    <p:sldId id="274" r:id="rId18"/>
    <p:sldId id="268" r:id="rId19"/>
    <p:sldId id="26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10" autoAdjust="0"/>
  </p:normalViewPr>
  <p:slideViewPr>
    <p:cSldViewPr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15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4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53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5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74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9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398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45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6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442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079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9DFA-2C60-4CB7-BA13-EE3BF479190B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50D8-A8AC-4846-BDD9-B3054160C7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4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" TargetMode="External"/><Relationship Id="rId7" Type="http://schemas.openxmlformats.org/officeDocument/2006/relationships/hyperlink" Target="https://www.youtube.com/watch?v=1p3x-LEkjY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F0Pc2DdL_pk" TargetMode="External"/><Relationship Id="rId5" Type="http://schemas.openxmlformats.org/officeDocument/2006/relationships/hyperlink" Target="https://www.youtube.com/watch?v=Nx3_nX8UoMo" TargetMode="External"/><Relationship Id="rId4" Type="http://schemas.openxmlformats.org/officeDocument/2006/relationships/hyperlink" Target="https://www.youtube.com/watch?v=-k2Vz2oRZL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5976664" cy="1296144"/>
          </a:xfrm>
          <a:solidFill>
            <a:schemeClr val="accent5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Афанасенко Соф</a:t>
            </a:r>
            <a:r>
              <a:rPr lang="uk-UA" dirty="0" err="1" smtClean="0">
                <a:solidFill>
                  <a:schemeClr val="tx1"/>
                </a:solidFill>
              </a:rPr>
              <a:t>ія</a:t>
            </a:r>
            <a:r>
              <a:rPr lang="uk-UA" dirty="0" smtClean="0">
                <a:solidFill>
                  <a:schemeClr val="tx1"/>
                </a:solidFill>
              </a:rPr>
              <a:t>,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4В клас, ХЗОШ № </a:t>
            </a:r>
            <a:r>
              <a:rPr lang="uk-UA" dirty="0" smtClean="0">
                <a:solidFill>
                  <a:schemeClr val="tx1"/>
                </a:solidFill>
              </a:rPr>
              <a:t>139 (м. Харків)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272808" cy="1993912"/>
          </a:xfrm>
          <a:solidFill>
            <a:schemeClr val="accent5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>
            <a:noAutofit/>
          </a:bodyPr>
          <a:lstStyle/>
          <a:p>
            <a:r>
              <a:rPr lang="ru-RU" sz="8800" b="1" dirty="0" smtClean="0">
                <a:latin typeface="Arial" pitchFamily="34" charset="0"/>
                <a:cs typeface="Arial" pitchFamily="34" charset="0"/>
              </a:rPr>
              <a:t>ФРАКТАЛИ</a:t>
            </a:r>
            <a:endParaRPr lang="uk-UA" sz="8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FERGANA\Sofia__Math_KhNU\Фракталы\Расписка\foto author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56" y="2996952"/>
            <a:ext cx="2787140" cy="37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5976664" cy="648071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Фрактали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неживій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природ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D:\FERGANA\Sofia__Math_KhNU\Фракталы\Presentation\блиск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19"/>
            <a:ext cx="7630010" cy="52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2263" y="6093296"/>
            <a:ext cx="4286251" cy="64807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Блискавка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225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5976664" cy="648071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Фрактали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неживій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природ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5369" y="1628800"/>
            <a:ext cx="8585103" cy="3529203"/>
            <a:chOff x="249745" y="908720"/>
            <a:chExt cx="8585103" cy="3529203"/>
          </a:xfrm>
        </p:grpSpPr>
        <p:pic>
          <p:nvPicPr>
            <p:cNvPr id="11267" name="Picture 3" descr="D:\FERGANA\Sofia__Math_KhNU\Фракталы\Presentation\Снежинка0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08720"/>
              <a:ext cx="3108946" cy="274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D:\FERGANA\Sofia__Math_KhNU\Фракталы\Presentation\Снежинка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7" y="908720"/>
              <a:ext cx="3081157" cy="2756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Стрелка вправо 2"/>
            <p:cNvSpPr/>
            <p:nvPr/>
          </p:nvSpPr>
          <p:spPr>
            <a:xfrm>
              <a:off x="3491880" y="1988840"/>
              <a:ext cx="2088232" cy="720080"/>
            </a:xfrm>
            <a:prstGeom prst="right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249745" y="3789040"/>
              <a:ext cx="3110721" cy="64807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203200"/>
            </a:sp3d>
          </p:spPr>
          <p:txBody>
            <a:bodyPr vert="horz" lIns="91440" tIns="45720" rIns="91440" bIns="45720" rtlCol="0" anchor="ctr">
              <a:normAutofit fontScale="5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4000" b="1" dirty="0" err="1" smtClean="0"/>
                <a:t>Кристал</a:t>
              </a:r>
              <a:r>
                <a:rPr lang="uk-UA" sz="4000" b="1" dirty="0" err="1" smtClean="0"/>
                <a:t>ізація</a:t>
              </a:r>
              <a:r>
                <a:rPr lang="uk-UA" sz="4000" b="1" dirty="0" smtClean="0"/>
                <a:t> сніжинки</a:t>
              </a:r>
              <a:endParaRPr lang="uk-UA" sz="4000" b="1" dirty="0"/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5724127" y="3789851"/>
              <a:ext cx="3110721" cy="64807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203200"/>
            </a:sp3d>
          </p:spPr>
          <p:txBody>
            <a:bodyPr vert="horz" lIns="91440" tIns="45720" rIns="91440" bIns="45720" rtlCol="0" anchor="ctr">
              <a:normAutofit fontScale="5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4000" b="1" dirty="0" err="1" smtClean="0"/>
                <a:t>Фрактал</a:t>
              </a:r>
              <a:r>
                <a:rPr lang="uk-UA" sz="4000" b="1" dirty="0" smtClean="0"/>
                <a:t> «Сніжинка Коха»</a:t>
              </a:r>
              <a:endParaRPr lang="uk-UA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7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-27384"/>
            <a:ext cx="5976664" cy="648071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Фрактали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неживій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природ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5" name="Picture 3" descr="D:\FERGANA\Sofia__Math_KhNU\Фракталы\Presentation\Изумру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2662" y="1492862"/>
            <a:ext cx="4800996" cy="32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FERGANA\Sofia__Math_KhNU\Фракталы\Presentation\Гипсовая роз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2695"/>
            <a:ext cx="3737122" cy="32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FERGANA\Sofia__Math_KhNU\Фракталы\Presentation\Флуори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54177"/>
            <a:ext cx="3088394" cy="32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214536" y="1556792"/>
            <a:ext cx="1879502" cy="10801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/>
              <a:t>Кристали</a:t>
            </a:r>
          </a:p>
          <a:p>
            <a:r>
              <a:rPr lang="uk-UA" sz="2400" b="1" dirty="0" smtClean="0"/>
              <a:t>мінералів</a:t>
            </a:r>
            <a:endParaRPr lang="uk-UA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19872" y="3893358"/>
            <a:ext cx="2376264" cy="97580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/>
              <a:t>Гіпсова троянда</a:t>
            </a:r>
          </a:p>
          <a:p>
            <a:r>
              <a:rPr lang="uk-UA" sz="2000" b="1" dirty="0" smtClean="0"/>
              <a:t>(або Троянда пустелі)</a:t>
            </a:r>
            <a:endParaRPr lang="uk-UA" sz="20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504" y="5493692"/>
            <a:ext cx="2376264" cy="64807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Кристал </a:t>
            </a:r>
            <a:r>
              <a:rPr lang="uk-UA" sz="4000" b="1" dirty="0" smtClean="0"/>
              <a:t>смарагду</a:t>
            </a:r>
            <a:endParaRPr lang="uk-UA" sz="40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491880" y="6031657"/>
            <a:ext cx="2376264" cy="64807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/>
              <a:t>Халцедон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2077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5976664" cy="108012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Приклад практичного використання </a:t>
            </a:r>
            <a:r>
              <a:rPr lang="uk-UA" sz="4000" b="1" dirty="0" err="1" smtClean="0"/>
              <a:t>фракталів</a:t>
            </a:r>
            <a:endParaRPr lang="uk-UA" sz="4000" b="1" dirty="0"/>
          </a:p>
        </p:txBody>
      </p:sp>
      <p:pic>
        <p:nvPicPr>
          <p:cNvPr id="14338" name="Picture 2" descr="D:\FERGANA\Sofia__Math_KhNU\Фракталы\Presentation\Антенна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2" y="3789040"/>
            <a:ext cx="3051422" cy="2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FERGANA\Sofia__Math_KhNU\Фракталы\Presentation\Антенна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2593"/>
            <a:ext cx="3600400" cy="23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FERGANA\Sofia__Math_KhNU\Фракталы\Presentation\Антенна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54" y="1300606"/>
            <a:ext cx="5391150" cy="231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1627" y="4682526"/>
            <a:ext cx="2664296" cy="97580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/>
              <a:t>Широкосмугова антена для мобільних пристроїв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2077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2348880"/>
            <a:ext cx="61206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704856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Алгоритм </a:t>
            </a:r>
            <a:r>
              <a:rPr lang="ru-RU" sz="4000" b="1" dirty="0" err="1" smtClean="0"/>
              <a:t>побудови</a:t>
            </a:r>
            <a:r>
              <a:rPr lang="ru-RU" sz="4000" b="1" dirty="0" smtClean="0"/>
              <a:t> просто фракталу</a:t>
            </a:r>
            <a:endParaRPr lang="uk-UA" sz="4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5549" y="1556792"/>
            <a:ext cx="2263215" cy="85580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/>
              <a:t>Крок</a:t>
            </a:r>
            <a:r>
              <a:rPr lang="ru-RU" sz="2000" b="1" dirty="0"/>
              <a:t> </a:t>
            </a:r>
            <a:r>
              <a:rPr lang="ru-RU" sz="2000" b="1" dirty="0" smtClean="0"/>
              <a:t>1.</a:t>
            </a:r>
            <a:endParaRPr lang="en-US" sz="2000" b="1" dirty="0" smtClean="0"/>
          </a:p>
          <a:p>
            <a:r>
              <a:rPr lang="uk-UA" sz="2000" dirty="0" smtClean="0"/>
              <a:t>Креслимо квадрат</a:t>
            </a:r>
            <a:endParaRPr lang="uk-UA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5549" y="4195330"/>
            <a:ext cx="2268219" cy="103386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/>
              <a:t>Крок</a:t>
            </a:r>
            <a:r>
              <a:rPr lang="ru-RU" sz="2000" b="1" dirty="0"/>
              <a:t> </a:t>
            </a:r>
            <a:r>
              <a:rPr lang="ru-RU" sz="2000" b="1" dirty="0" smtClean="0"/>
              <a:t>2. </a:t>
            </a:r>
            <a:r>
              <a:rPr lang="uk-UA" sz="2000" dirty="0" smtClean="0"/>
              <a:t>Наступний квадрат робимо</a:t>
            </a:r>
            <a:endParaRPr lang="en-US" sz="2000" dirty="0" smtClean="0"/>
          </a:p>
          <a:p>
            <a:r>
              <a:rPr lang="uk-UA" sz="2000" dirty="0" smtClean="0"/>
              <a:t>у 1,5 рази меншим</a:t>
            </a:r>
            <a:endParaRPr lang="uk-UA" sz="2000" dirty="0"/>
          </a:p>
        </p:txBody>
      </p:sp>
      <p:pic>
        <p:nvPicPr>
          <p:cNvPr id="1028" name="Picture 4" descr="D:\FERGANA\Sofia__Math_KhNU\Фракталы\Presentation\Фрактал_Крок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62090"/>
            <a:ext cx="2271166" cy="22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FERGANA\Sofia__Math_KhNU\Фракталы\Presentation\Фрактал_Крок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2295966" cy="22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FERGANA\Sofia__Math_KhNU\Фракталы\Presentation\Фрактал_Крок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37749"/>
            <a:ext cx="2237908" cy="22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52120" y="3500769"/>
            <a:ext cx="3191070" cy="93395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/>
              <a:t>Крок 3. </a:t>
            </a:r>
            <a:r>
              <a:rPr lang="uk-UA" sz="2000" dirty="0" smtClean="0"/>
              <a:t>Продовжуємо </a:t>
            </a:r>
            <a:r>
              <a:rPr lang="uk-UA" sz="2000" dirty="0" smtClean="0"/>
              <a:t>креслити квадрати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405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2348880"/>
            <a:ext cx="61206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704856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Результат</a:t>
            </a:r>
            <a:endParaRPr lang="uk-UA" sz="4000" b="1" dirty="0"/>
          </a:p>
        </p:txBody>
      </p:sp>
      <p:pic>
        <p:nvPicPr>
          <p:cNvPr id="1026" name="Picture 2" descr="D:\FERGANA\Sofia__Math_KhNU\Фракталы\Presentation\Фрактал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076302" cy="40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34076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2348880"/>
            <a:ext cx="61206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704856" cy="6480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Алгоритм </a:t>
            </a:r>
            <a:r>
              <a:rPr lang="ru-RU" sz="3200" b="1" dirty="0" err="1" smtClean="0"/>
              <a:t>побудови</a:t>
            </a:r>
            <a:r>
              <a:rPr lang="ru-RU" sz="3200" b="1" dirty="0" smtClean="0"/>
              <a:t> фракталу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 err="1" smtClean="0"/>
              <a:t>Трикутник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Серпінського</a:t>
            </a:r>
            <a:r>
              <a:rPr lang="ru-RU" sz="3200" b="1" dirty="0" smtClean="0"/>
              <a:t>»</a:t>
            </a:r>
            <a:endParaRPr lang="uk-UA" sz="32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196" y="1053904"/>
            <a:ext cx="2285618" cy="258995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/>
              <a:t>Крок</a:t>
            </a:r>
            <a:r>
              <a:rPr lang="ru-RU" sz="2000" b="1" dirty="0"/>
              <a:t> </a:t>
            </a:r>
            <a:r>
              <a:rPr lang="ru-RU" sz="2000" b="1" dirty="0" smtClean="0"/>
              <a:t>1.</a:t>
            </a:r>
            <a:endParaRPr lang="en-US" sz="2000" b="1" dirty="0" smtClean="0"/>
          </a:p>
          <a:p>
            <a:r>
              <a:rPr lang="uk-UA" sz="2000" dirty="0" smtClean="0"/>
              <a:t>На кожній стороні трикутника відмічаємо середину та малюємо ще один трикутник</a:t>
            </a:r>
            <a:endParaRPr lang="uk-UA" sz="2000" dirty="0"/>
          </a:p>
        </p:txBody>
      </p:sp>
      <p:pic>
        <p:nvPicPr>
          <p:cNvPr id="1026" name="Picture 2" descr="D:\FERGANA\Sofia__Math_KhNU\Фракталы\Presentation\Треуголник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33" y="1053904"/>
            <a:ext cx="2590108" cy="25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8185" y="3847375"/>
            <a:ext cx="2284629" cy="258413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/>
              <a:t>Крок</a:t>
            </a:r>
            <a:r>
              <a:rPr lang="ru-RU" sz="2000" b="1" dirty="0"/>
              <a:t> </a:t>
            </a:r>
            <a:r>
              <a:rPr lang="en-US" sz="2000" b="1" dirty="0" smtClean="0"/>
              <a:t>2</a:t>
            </a:r>
            <a:r>
              <a:rPr lang="uk-UA" sz="2000" b="1" dirty="0" smtClean="0"/>
              <a:t>.</a:t>
            </a:r>
            <a:endParaRPr lang="en-US" sz="2000" b="1" dirty="0" smtClean="0"/>
          </a:p>
          <a:p>
            <a:r>
              <a:rPr lang="uk-UA" sz="2000" dirty="0" smtClean="0"/>
              <a:t>Отримали чотири трикутники. У три </a:t>
            </a:r>
            <a:r>
              <a:rPr lang="uk-UA" sz="2000" dirty="0" smtClean="0"/>
              <a:t>з </a:t>
            </a:r>
            <a:r>
              <a:rPr lang="uk-UA" sz="2000" dirty="0" smtClean="0"/>
              <a:t>них (окрім центрального) домальовуємо ще трикутники</a:t>
            </a:r>
            <a:endParaRPr lang="uk-UA" sz="2000" dirty="0"/>
          </a:p>
        </p:txBody>
      </p:sp>
      <p:pic>
        <p:nvPicPr>
          <p:cNvPr id="2" name="Picture 4" descr="D:\FERGANA\Sofia__Math_KhNU\Фракталы\Presentation\Треуголник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33" y="3847375"/>
            <a:ext cx="2611068" cy="258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ERGANA\Sofia__Math_KhNU\Фракталы\Presentation\Треуголник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7114"/>
            <a:ext cx="2590107" cy="25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089498" y="1052736"/>
            <a:ext cx="2147398" cy="19031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/>
              <a:t>Крок</a:t>
            </a:r>
            <a:r>
              <a:rPr lang="ru-RU" sz="2000" b="1" dirty="0"/>
              <a:t> </a:t>
            </a:r>
            <a:r>
              <a:rPr lang="uk-UA" sz="2000" b="1" dirty="0" smtClean="0"/>
              <a:t>3.</a:t>
            </a:r>
            <a:endParaRPr lang="en-US" sz="2000" b="1" dirty="0" smtClean="0"/>
          </a:p>
          <a:p>
            <a:r>
              <a:rPr lang="uk-UA" sz="2000" dirty="0" smtClean="0"/>
              <a:t>Знову додаємо трикутники та повторюємо цю дію декілька разів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768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2348880"/>
            <a:ext cx="61206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83568" y="1012469"/>
            <a:ext cx="8066017" cy="5512875"/>
            <a:chOff x="539552" y="1224466"/>
            <a:chExt cx="7994009" cy="5265109"/>
          </a:xfrm>
        </p:grpSpPr>
        <p:pic>
          <p:nvPicPr>
            <p:cNvPr id="9" name="Picture 5" descr="D:\FERGANA\Sofia__Math_KhNU\Фракталы\Presentation\Треуголник_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452" y="1224466"/>
              <a:ext cx="5265109" cy="5265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539552" y="1920977"/>
              <a:ext cx="2263215" cy="855806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203200"/>
            </a:sp3d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3200" b="1" dirty="0" smtClean="0"/>
                <a:t>Результат</a:t>
              </a:r>
              <a:endParaRPr lang="uk-UA" sz="3200" dirty="0"/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704856" cy="6480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Алгоритм </a:t>
            </a:r>
            <a:r>
              <a:rPr lang="ru-RU" sz="3200" b="1" dirty="0" err="1" smtClean="0"/>
              <a:t>побудови</a:t>
            </a:r>
            <a:r>
              <a:rPr lang="ru-RU" sz="3200" b="1" dirty="0" smtClean="0"/>
              <a:t> фракталу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 err="1" smtClean="0"/>
              <a:t>Трикутник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Серпінського</a:t>
            </a:r>
            <a:r>
              <a:rPr lang="ru-RU" sz="3200" b="1" dirty="0" smtClean="0"/>
              <a:t>»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7535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FERGANA\Sofia__Math_KhNU\Фракталы\Presentation\Свит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4123"/>
            <a:ext cx="7034112" cy="669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03848" y="1052736"/>
            <a:ext cx="2520280" cy="648071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Джерела</a:t>
            </a:r>
            <a:endParaRPr lang="uk-UA" sz="40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47664" y="2348880"/>
            <a:ext cx="61206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364" y="2132856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>
                <a:hlinkClick r:id="rId3"/>
              </a:rPr>
              <a:t>https://uk.wikipedia.org</a:t>
            </a:r>
            <a:r>
              <a:rPr lang="ru-RU" dirty="0" smtClean="0">
                <a:hlinkClick r:id="rId3"/>
              </a:rPr>
              <a:t>/</a:t>
            </a:r>
            <a:endParaRPr lang="uk-UA" dirty="0"/>
          </a:p>
          <a:p>
            <a:r>
              <a:rPr lang="ru-RU" dirty="0"/>
              <a:t>2. </a:t>
            </a:r>
            <a:r>
              <a:rPr lang="ru-RU" dirty="0">
                <a:hlinkClick r:id="rId4"/>
              </a:rPr>
              <a:t>https://www.youtube.com/watch?v=-</a:t>
            </a:r>
            <a:r>
              <a:rPr lang="ru-RU" dirty="0" smtClean="0">
                <a:hlinkClick r:id="rId4"/>
              </a:rPr>
              <a:t>k2Vz2oRZLU</a:t>
            </a:r>
            <a:endParaRPr lang="uk-UA" dirty="0"/>
          </a:p>
          <a:p>
            <a:r>
              <a:rPr lang="ru-RU" dirty="0"/>
              <a:t>3.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www.youtube.com/watch?v=Nx3_nX8UoMo</a:t>
            </a:r>
            <a:endParaRPr lang="uk-UA" dirty="0"/>
          </a:p>
          <a:p>
            <a:r>
              <a:rPr lang="ru-RU" dirty="0"/>
              <a:t>4. </a:t>
            </a:r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www.youtube.com/watch?v=F0Pc2DdL_pk</a:t>
            </a:r>
            <a:endParaRPr lang="uk-UA" dirty="0"/>
          </a:p>
          <a:p>
            <a:r>
              <a:rPr lang="ru-RU" dirty="0"/>
              <a:t>5. </a:t>
            </a:r>
            <a:r>
              <a:rPr lang="ru-RU" dirty="0">
                <a:hlinkClick r:id="rId7"/>
              </a:rPr>
              <a:t>https://www.youtube.com/watch?v=1p3x-LEkjYE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77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7300" y="2900840"/>
            <a:ext cx="2998748" cy="1108349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Дякуємо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за увагу!</a:t>
            </a:r>
            <a:endParaRPr lang="uk-UA" sz="40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4930" y="692696"/>
            <a:ext cx="5855222" cy="5524941"/>
            <a:chOff x="-796042" y="184515"/>
            <a:chExt cx="5855222" cy="5524941"/>
          </a:xfrm>
        </p:grpSpPr>
        <p:pic>
          <p:nvPicPr>
            <p:cNvPr id="10242" name="Picture 2" descr="D:\hotpng.com (3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88640"/>
              <a:ext cx="2015208" cy="2208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D:\hotpng.com (3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108" y="1844824"/>
              <a:ext cx="2015208" cy="2208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D:\hotpng.com (3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84515"/>
              <a:ext cx="2015208" cy="2208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D:\hotpng.com (3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972" y="1798610"/>
              <a:ext cx="2015208" cy="2208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D:\hotpng.com (3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370" y="3501008"/>
              <a:ext cx="2015208" cy="2208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D:\hotpng.com (3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62" y="3501008"/>
              <a:ext cx="2015208" cy="2208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D:\hotpng.com (3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6042" y="1844824"/>
              <a:ext cx="2015208" cy="2208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3" name="Picture 3" descr="D:\FERGANA\Sofia__Math_KhNU\Фракталы\Presentation\hotpng.com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79854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FERGANA\Sofia__Math_KhNU\Фракталы\Presentation\hotpng.com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1944996" cy="21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FERGANA\Sofia__Math_KhNU\Фракталы\Presentation\hotpng.com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24" y="4097106"/>
            <a:ext cx="1944996" cy="21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FERGANA\Sofia__Math_KhNU\Фракталы\Presentation\hotpng.com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87" y="4630726"/>
            <a:ext cx="1152908" cy="12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568952" cy="468052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Фрактал 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5400" dirty="0" smtClean="0">
                <a:latin typeface="Arial" pitchFamily="34" charset="0"/>
                <a:cs typeface="Arial" pitchFamily="34" charset="0"/>
              </a:rPr>
              <a:t>геометрична </a:t>
            </a:r>
            <a:r>
              <a:rPr lang="uk-UA" sz="5400" dirty="0">
                <a:latin typeface="Arial" pitchFamily="34" charset="0"/>
                <a:cs typeface="Arial" pitchFamily="34" charset="0"/>
              </a:rPr>
              <a:t>фігура, яка складається </a:t>
            </a:r>
            <a:r>
              <a:rPr lang="uk-UA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5400" dirty="0" smtClean="0">
                <a:latin typeface="Arial" pitchFamily="34" charset="0"/>
                <a:cs typeface="Arial" pitchFamily="34" charset="0"/>
              </a:rPr>
            </a:br>
            <a:r>
              <a:rPr lang="uk-UA" sz="5400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uk-UA" sz="5400" dirty="0">
                <a:latin typeface="Arial" pitchFamily="34" charset="0"/>
                <a:cs typeface="Arial" pitchFamily="34" charset="0"/>
              </a:rPr>
              <a:t>подібних до себе фігур</a:t>
            </a:r>
            <a:endParaRPr lang="uk-UA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8964" y="0"/>
            <a:ext cx="5616624" cy="720079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Фрактали</a:t>
            </a:r>
            <a:r>
              <a:rPr lang="en-US" sz="4000" b="1" dirty="0" smtClean="0"/>
              <a:t> </a:t>
            </a:r>
            <a:r>
              <a:rPr lang="ru-RU" sz="4000" b="1" dirty="0" smtClean="0"/>
              <a:t>в </a:t>
            </a:r>
            <a:r>
              <a:rPr lang="ru-RU" sz="4000" b="1" dirty="0" err="1" smtClean="0"/>
              <a:t>живій</a:t>
            </a:r>
            <a:r>
              <a:rPr lang="ru-RU" sz="4000" b="1" dirty="0" smtClean="0"/>
              <a:t> природ</a:t>
            </a:r>
            <a:r>
              <a:rPr lang="uk-UA" sz="4000" b="1" dirty="0" smtClean="0"/>
              <a:t>і</a:t>
            </a:r>
            <a:r>
              <a:rPr lang="en-US" sz="4000" b="1" dirty="0" smtClean="0"/>
              <a:t> </a:t>
            </a:r>
            <a:endParaRPr lang="uk-UA" sz="4000" b="1" dirty="0"/>
          </a:p>
        </p:txBody>
      </p:sp>
      <p:pic>
        <p:nvPicPr>
          <p:cNvPr id="2050" name="Picture 2" descr="D:\FERGANA\Sofia__Math_KhNU\Фракталы\Presentation\Папоротник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033718" cy="53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ERGANA\Sofia__Math_KhNU\Фракталы\Presentation\Папоротник_сх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81185"/>
            <a:ext cx="4367698" cy="44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6287009"/>
            <a:ext cx="5616624" cy="5263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/>
              <a:t>Папороть</a:t>
            </a:r>
            <a:r>
              <a:rPr lang="ru-RU" sz="4000" b="1" dirty="0" smtClean="0"/>
              <a:t> та </a:t>
            </a:r>
            <a:r>
              <a:rPr lang="uk-UA" sz="4000" b="1" dirty="0" smtClean="0"/>
              <a:t>її </a:t>
            </a:r>
            <a:r>
              <a:rPr lang="uk-UA" sz="4000" b="1" dirty="0" err="1" smtClean="0"/>
              <a:t>фрактальна</a:t>
            </a:r>
            <a:r>
              <a:rPr lang="uk-UA" sz="4000" b="1" dirty="0" smtClean="0"/>
              <a:t> модель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20448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4931228"/>
            <a:ext cx="5004048" cy="52636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Італійська </a:t>
            </a:r>
            <a:r>
              <a:rPr lang="ru-RU" sz="4000" b="1" dirty="0" smtClean="0"/>
              <a:t>капуста Романеско</a:t>
            </a:r>
            <a:endParaRPr lang="uk-UA" sz="40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18964" y="0"/>
            <a:ext cx="5616624" cy="720079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Фрактали</a:t>
            </a:r>
            <a:r>
              <a:rPr lang="en-US" sz="4000" b="1" dirty="0" smtClean="0"/>
              <a:t> </a:t>
            </a:r>
            <a:r>
              <a:rPr lang="ru-RU" sz="4000" b="1" dirty="0" smtClean="0"/>
              <a:t>в </a:t>
            </a:r>
            <a:r>
              <a:rPr lang="ru-RU" sz="4000" b="1" dirty="0" err="1" smtClean="0"/>
              <a:t>живій</a:t>
            </a:r>
            <a:r>
              <a:rPr lang="ru-RU" sz="4000" b="1" dirty="0" smtClean="0"/>
              <a:t> природ</a:t>
            </a:r>
            <a:r>
              <a:rPr lang="uk-UA" sz="4000" b="1" dirty="0" smtClean="0"/>
              <a:t>і</a:t>
            </a:r>
            <a:r>
              <a:rPr lang="en-US" sz="4000" b="1" dirty="0" smtClean="0"/>
              <a:t> </a:t>
            </a:r>
            <a:endParaRPr lang="uk-UA" sz="4000" b="1" dirty="0"/>
          </a:p>
        </p:txBody>
      </p:sp>
      <p:pic>
        <p:nvPicPr>
          <p:cNvPr id="3076" name="Picture 4" descr="D:\FERGANA\Sofia__Math_KhNU\Фракталы\Presentation\Капуста Романеско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0" y="764704"/>
            <a:ext cx="6984840" cy="35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FERGANA\Sofia__Math_KhNU\Фракталы\Presentation\Капуста Романеско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06" y="3232856"/>
            <a:ext cx="3567306" cy="34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2048"/>
            <a:ext cx="5976664" cy="664569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Фрактали</a:t>
            </a:r>
            <a:r>
              <a:rPr lang="en-US" sz="4000" b="1" dirty="0" smtClean="0"/>
              <a:t> </a:t>
            </a:r>
            <a:r>
              <a:rPr lang="ru-RU" sz="4000" b="1" dirty="0" smtClean="0"/>
              <a:t>в </a:t>
            </a:r>
            <a:r>
              <a:rPr lang="ru-RU" sz="4000" b="1" dirty="0" err="1" smtClean="0"/>
              <a:t>живій</a:t>
            </a:r>
            <a:r>
              <a:rPr lang="ru-RU" sz="4000" b="1" dirty="0" smtClean="0"/>
              <a:t> природ</a:t>
            </a:r>
            <a:r>
              <a:rPr lang="uk-UA" sz="4000" b="1" dirty="0" smtClean="0"/>
              <a:t>і</a:t>
            </a:r>
            <a:r>
              <a:rPr lang="en-US" sz="4000" b="1" dirty="0" smtClean="0"/>
              <a:t> </a:t>
            </a:r>
            <a:endParaRPr lang="uk-UA" sz="4000" b="1" dirty="0"/>
          </a:p>
        </p:txBody>
      </p:sp>
      <p:pic>
        <p:nvPicPr>
          <p:cNvPr id="4101" name="Picture 5" descr="D:\FERGANA\Sofia__Math_KhNU\Фракталы\Presentation\sea star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" y="764704"/>
            <a:ext cx="4146090" cy="31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FERGANA\Sofia__Math_KhNU\Фракталы\Presentation\corals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01" y="2708920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40498" y="4581128"/>
            <a:ext cx="3168352" cy="129614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/>
              <a:t>Морськ</a:t>
            </a:r>
            <a:r>
              <a:rPr lang="uk-UA" sz="4000" b="1" dirty="0" smtClean="0"/>
              <a:t>і зірки та корали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2224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0"/>
            <a:ext cx="5976664" cy="675455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Фрактали</a:t>
            </a:r>
            <a:r>
              <a:rPr lang="en-US" sz="4000" b="1" dirty="0" smtClean="0"/>
              <a:t> </a:t>
            </a:r>
            <a:r>
              <a:rPr lang="ru-RU" sz="4000" b="1" dirty="0" smtClean="0"/>
              <a:t>в </a:t>
            </a:r>
            <a:r>
              <a:rPr lang="ru-RU" sz="4000" b="1" dirty="0" err="1" smtClean="0"/>
              <a:t>живій</a:t>
            </a:r>
            <a:r>
              <a:rPr lang="ru-RU" sz="4000" b="1" dirty="0" smtClean="0"/>
              <a:t> природ</a:t>
            </a:r>
            <a:r>
              <a:rPr lang="uk-UA" sz="4000" b="1" dirty="0" smtClean="0"/>
              <a:t>і</a:t>
            </a:r>
            <a:r>
              <a:rPr lang="en-US" sz="4000" b="1" dirty="0" smtClean="0"/>
              <a:t> </a:t>
            </a:r>
            <a:endParaRPr lang="uk-UA" sz="4000" b="1" dirty="0"/>
          </a:p>
        </p:txBody>
      </p:sp>
      <p:pic>
        <p:nvPicPr>
          <p:cNvPr id="5122" name="Picture 2" descr="D:\FERGANA\Sofia__Math_KhNU\Фракталы\Presentation\морской ёж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0290"/>
            <a:ext cx="7992888" cy="59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6121593"/>
            <a:ext cx="3816423" cy="64807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/>
              <a:t>Морський</a:t>
            </a:r>
            <a:r>
              <a:rPr lang="uk-UA" sz="4000" b="1" dirty="0" smtClean="0"/>
              <a:t> їжак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2224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0"/>
            <a:ext cx="5976664" cy="648071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Фрактали</a:t>
            </a:r>
            <a:r>
              <a:rPr lang="en-US" sz="4000" b="1" dirty="0" smtClean="0"/>
              <a:t> </a:t>
            </a:r>
            <a:r>
              <a:rPr lang="ru-RU" sz="4000" b="1" dirty="0" smtClean="0"/>
              <a:t>в </a:t>
            </a:r>
            <a:r>
              <a:rPr lang="ru-RU" sz="4000" b="1" dirty="0" err="1" smtClean="0"/>
              <a:t>живій</a:t>
            </a:r>
            <a:r>
              <a:rPr lang="ru-RU" sz="4000" b="1" dirty="0" smtClean="0"/>
              <a:t> природ</a:t>
            </a:r>
            <a:r>
              <a:rPr lang="uk-UA" sz="4000" b="1" dirty="0" smtClean="0"/>
              <a:t>і</a:t>
            </a:r>
            <a:r>
              <a:rPr lang="en-US" sz="4000" b="1" dirty="0" smtClean="0"/>
              <a:t> </a:t>
            </a:r>
            <a:endParaRPr lang="uk-UA" sz="4000" b="1" dirty="0"/>
          </a:p>
        </p:txBody>
      </p:sp>
      <p:pic>
        <p:nvPicPr>
          <p:cNvPr id="6146" name="Picture 2" descr="D:\FERGANA\Sofia__Math_KhNU\Фракталы\Presentation\кровеносная сист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4479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55976" y="5238730"/>
            <a:ext cx="3816423" cy="64807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Кровоносна система людини</a:t>
            </a:r>
            <a:endParaRPr lang="uk-UA" sz="4000" b="1" dirty="0"/>
          </a:p>
        </p:txBody>
      </p:sp>
      <p:pic>
        <p:nvPicPr>
          <p:cNvPr id="6147" name="Picture 3" descr="D:\FERGANA\Sofia__Math_KhNU\Фракталы\Presentation\кровеносная систем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55816"/>
            <a:ext cx="5023394" cy="400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394"/>
            <a:ext cx="5976664" cy="648071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Фрактали</a:t>
            </a:r>
            <a:r>
              <a:rPr lang="en-US" sz="4000" b="1" dirty="0" smtClean="0"/>
              <a:t> </a:t>
            </a:r>
            <a:r>
              <a:rPr lang="ru-RU" sz="4000" b="1" dirty="0" smtClean="0"/>
              <a:t>в </a:t>
            </a:r>
            <a:r>
              <a:rPr lang="ru-RU" sz="4000" b="1" dirty="0" err="1" smtClean="0"/>
              <a:t>живій</a:t>
            </a:r>
            <a:r>
              <a:rPr lang="ru-RU" sz="4000" b="1" dirty="0" smtClean="0"/>
              <a:t> природ</a:t>
            </a:r>
            <a:r>
              <a:rPr lang="uk-UA" sz="4000" b="1" dirty="0" smtClean="0"/>
              <a:t>і</a:t>
            </a:r>
            <a:r>
              <a:rPr lang="en-US" sz="4000" b="1" dirty="0" smtClean="0"/>
              <a:t> </a:t>
            </a:r>
            <a:endParaRPr lang="uk-UA" sz="4000" b="1" dirty="0"/>
          </a:p>
        </p:txBody>
      </p:sp>
      <p:pic>
        <p:nvPicPr>
          <p:cNvPr id="7170" name="Picture 2" descr="D:\FERGANA\Sofia__Math_KhNU\Фракталы\Presentation\кор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0" y="2204864"/>
            <a:ext cx="4286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FERGANA\Sofia__Math_KhNU\Фракталы\Presentation\вет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0668" y="2122100"/>
            <a:ext cx="5878492" cy="33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9200" y="5521925"/>
            <a:ext cx="4286251" cy="64807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Коріння та гілля дерев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225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447" y="58512"/>
            <a:ext cx="5976664" cy="720079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Фрактали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неживій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природ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5603" y="5845961"/>
            <a:ext cx="4286251" cy="64807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03200"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Сталактити та сталагміти</a:t>
            </a:r>
            <a:endParaRPr lang="uk-UA" sz="4000" b="1" dirty="0"/>
          </a:p>
        </p:txBody>
      </p:sp>
      <p:pic>
        <p:nvPicPr>
          <p:cNvPr id="8195" name="Picture 3" descr="D:\FERGANA\Sofia__Math_KhNU\Фракталы\Presentation\сталактиты и сталагми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8591"/>
            <a:ext cx="8860534" cy="49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235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ФРАКТАЛИ</vt:lpstr>
      <vt:lpstr>Фрактал — геометрична фігура, яка складається  з подібних до себе фігур</vt:lpstr>
      <vt:lpstr>Фрактали в живій природі </vt:lpstr>
      <vt:lpstr>Фрактали в живій природі </vt:lpstr>
      <vt:lpstr>Фрактали в живій природі </vt:lpstr>
      <vt:lpstr>Фрактали в живій природі </vt:lpstr>
      <vt:lpstr>Фрактали в живій природі </vt:lpstr>
      <vt:lpstr>Фрактали в живій природі </vt:lpstr>
      <vt:lpstr>Фрактали в неживій природі </vt:lpstr>
      <vt:lpstr>Фрактали в неживій природі </vt:lpstr>
      <vt:lpstr>Фрактали в неживій природі </vt:lpstr>
      <vt:lpstr>Фрактали в неживій природі </vt:lpstr>
      <vt:lpstr>Приклад практичного використання фракталів</vt:lpstr>
      <vt:lpstr>Алгоритм побудови просто фракталу</vt:lpstr>
      <vt:lpstr>Результат</vt:lpstr>
      <vt:lpstr>Алгоритм побудови фракталу «Трикутник Серпінського»</vt:lpstr>
      <vt:lpstr>Алгоритм побудови фракталу «Трикутник Серпінського»</vt:lpstr>
      <vt:lpstr>Джерела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Yura</dc:creator>
  <cp:lastModifiedBy>administrator</cp:lastModifiedBy>
  <cp:revision>46</cp:revision>
  <dcterms:created xsi:type="dcterms:W3CDTF">2020-05-24T11:54:41Z</dcterms:created>
  <dcterms:modified xsi:type="dcterms:W3CDTF">2020-05-25T09:46:43Z</dcterms:modified>
</cp:coreProperties>
</file>